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8" r:id="rId3"/>
    <p:sldId id="260" r:id="rId4"/>
    <p:sldId id="267" r:id="rId5"/>
    <p:sldId id="264" r:id="rId6"/>
    <p:sldId id="263" r:id="rId7"/>
    <p:sldId id="266" r:id="rId8"/>
    <p:sldId id="261" r:id="rId9"/>
    <p:sldId id="25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0A1F49-DACF-49E4-80CF-6D7253D52D3D}" type="datetimeFigureOut">
              <a:rPr lang="en-GB" smtClean="0"/>
              <a:t>04/04/2019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D7DFAB-91FF-4F9D-AB49-D305F03EDB6A}" type="slidenum">
              <a:rPr lang="en-GB" smtClean="0"/>
              <a:t>‹#›</a:t>
            </a:fld>
            <a:endParaRPr lang="en-GB"/>
          </a:p>
        </p:txBody>
      </p:sp>
    </p:spTree>
    <p:extLst>
      <p:ext uri="{BB962C8B-B14F-4D97-AF65-F5344CB8AC3E}">
        <p14:creationId xmlns:p14="http://schemas.microsoft.com/office/powerpoint/2010/main" val="1581052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252905C-E071-4B35-8A68-BE605684D1D1}" type="slidenum">
              <a:rPr lang="en-GB" altLang="en-US" smtClean="0">
                <a:latin typeface="Calibri" panose="020F0502020204030204" pitchFamily="34" charset="0"/>
              </a:rPr>
              <a:pPr/>
              <a:t>5</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311699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7E01CF8-B348-4362-9A8C-1756410BB71C}" type="datetimeFigureOut">
              <a:rPr lang="en-GB" smtClean="0"/>
              <a:t>04/04/2019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90AD0-B4E5-482C-9D2D-D9DE9DF341AA}" type="slidenum">
              <a:rPr lang="en-GB" smtClean="0"/>
              <a:t>‹#›</a:t>
            </a:fld>
            <a:endParaRPr lang="en-GB"/>
          </a:p>
        </p:txBody>
      </p:sp>
    </p:spTree>
    <p:extLst>
      <p:ext uri="{BB962C8B-B14F-4D97-AF65-F5344CB8AC3E}">
        <p14:creationId xmlns:p14="http://schemas.microsoft.com/office/powerpoint/2010/main" val="140007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7E01CF8-B348-4362-9A8C-1756410BB71C}" type="datetimeFigureOut">
              <a:rPr lang="en-GB" smtClean="0"/>
              <a:t>04/04/2019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90AD0-B4E5-482C-9D2D-D9DE9DF341AA}" type="slidenum">
              <a:rPr lang="en-GB" smtClean="0"/>
              <a:t>‹#›</a:t>
            </a:fld>
            <a:endParaRPr lang="en-GB"/>
          </a:p>
        </p:txBody>
      </p:sp>
    </p:spTree>
    <p:extLst>
      <p:ext uri="{BB962C8B-B14F-4D97-AF65-F5344CB8AC3E}">
        <p14:creationId xmlns:p14="http://schemas.microsoft.com/office/powerpoint/2010/main" val="1597261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7E01CF8-B348-4362-9A8C-1756410BB71C}" type="datetimeFigureOut">
              <a:rPr lang="en-GB" smtClean="0"/>
              <a:t>04/04/2019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90AD0-B4E5-482C-9D2D-D9DE9DF341AA}" type="slidenum">
              <a:rPr lang="en-GB" smtClean="0"/>
              <a:t>‹#›</a:t>
            </a:fld>
            <a:endParaRPr lang="en-GB"/>
          </a:p>
        </p:txBody>
      </p:sp>
    </p:spTree>
    <p:extLst>
      <p:ext uri="{BB962C8B-B14F-4D97-AF65-F5344CB8AC3E}">
        <p14:creationId xmlns:p14="http://schemas.microsoft.com/office/powerpoint/2010/main" val="1027859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7E01CF8-B348-4362-9A8C-1756410BB71C}" type="datetimeFigureOut">
              <a:rPr lang="en-GB" smtClean="0"/>
              <a:t>04/04/2019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90AD0-B4E5-482C-9D2D-D9DE9DF341AA}" type="slidenum">
              <a:rPr lang="en-GB" smtClean="0"/>
              <a:t>‹#›</a:t>
            </a:fld>
            <a:endParaRPr lang="en-GB"/>
          </a:p>
        </p:txBody>
      </p:sp>
    </p:spTree>
    <p:extLst>
      <p:ext uri="{BB962C8B-B14F-4D97-AF65-F5344CB8AC3E}">
        <p14:creationId xmlns:p14="http://schemas.microsoft.com/office/powerpoint/2010/main" val="2096283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E01CF8-B348-4362-9A8C-1756410BB71C}" type="datetimeFigureOut">
              <a:rPr lang="en-GB" smtClean="0"/>
              <a:t>04/04/2019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90AD0-B4E5-482C-9D2D-D9DE9DF341AA}" type="slidenum">
              <a:rPr lang="en-GB" smtClean="0"/>
              <a:t>‹#›</a:t>
            </a:fld>
            <a:endParaRPr lang="en-GB"/>
          </a:p>
        </p:txBody>
      </p:sp>
    </p:spTree>
    <p:extLst>
      <p:ext uri="{BB962C8B-B14F-4D97-AF65-F5344CB8AC3E}">
        <p14:creationId xmlns:p14="http://schemas.microsoft.com/office/powerpoint/2010/main" val="2510932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7E01CF8-B348-4362-9A8C-1756410BB71C}" type="datetimeFigureOut">
              <a:rPr lang="en-GB" smtClean="0"/>
              <a:t>04/04/2019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90AD0-B4E5-482C-9D2D-D9DE9DF341AA}" type="slidenum">
              <a:rPr lang="en-GB" smtClean="0"/>
              <a:t>‹#›</a:t>
            </a:fld>
            <a:endParaRPr lang="en-GB"/>
          </a:p>
        </p:txBody>
      </p:sp>
    </p:spTree>
    <p:extLst>
      <p:ext uri="{BB962C8B-B14F-4D97-AF65-F5344CB8AC3E}">
        <p14:creationId xmlns:p14="http://schemas.microsoft.com/office/powerpoint/2010/main" val="1123358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7E01CF8-B348-4362-9A8C-1756410BB71C}" type="datetimeFigureOut">
              <a:rPr lang="en-GB" smtClean="0"/>
              <a:t>04/04/2019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990AD0-B4E5-482C-9D2D-D9DE9DF341AA}" type="slidenum">
              <a:rPr lang="en-GB" smtClean="0"/>
              <a:t>‹#›</a:t>
            </a:fld>
            <a:endParaRPr lang="en-GB"/>
          </a:p>
        </p:txBody>
      </p:sp>
    </p:spTree>
    <p:extLst>
      <p:ext uri="{BB962C8B-B14F-4D97-AF65-F5344CB8AC3E}">
        <p14:creationId xmlns:p14="http://schemas.microsoft.com/office/powerpoint/2010/main" val="1590896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7E01CF8-B348-4362-9A8C-1756410BB71C}" type="datetimeFigureOut">
              <a:rPr lang="en-GB" smtClean="0"/>
              <a:t>04/04/2019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990AD0-B4E5-482C-9D2D-D9DE9DF341AA}" type="slidenum">
              <a:rPr lang="en-GB" smtClean="0"/>
              <a:t>‹#›</a:t>
            </a:fld>
            <a:endParaRPr lang="en-GB"/>
          </a:p>
        </p:txBody>
      </p:sp>
    </p:spTree>
    <p:extLst>
      <p:ext uri="{BB962C8B-B14F-4D97-AF65-F5344CB8AC3E}">
        <p14:creationId xmlns:p14="http://schemas.microsoft.com/office/powerpoint/2010/main" val="959701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E01CF8-B348-4362-9A8C-1756410BB71C}" type="datetimeFigureOut">
              <a:rPr lang="en-GB" smtClean="0"/>
              <a:t>04/04/2019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990AD0-B4E5-482C-9D2D-D9DE9DF341AA}" type="slidenum">
              <a:rPr lang="en-GB" smtClean="0"/>
              <a:t>‹#›</a:t>
            </a:fld>
            <a:endParaRPr lang="en-GB"/>
          </a:p>
        </p:txBody>
      </p:sp>
    </p:spTree>
    <p:extLst>
      <p:ext uri="{BB962C8B-B14F-4D97-AF65-F5344CB8AC3E}">
        <p14:creationId xmlns:p14="http://schemas.microsoft.com/office/powerpoint/2010/main" val="3725190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E01CF8-B348-4362-9A8C-1756410BB71C}" type="datetimeFigureOut">
              <a:rPr lang="en-GB" smtClean="0"/>
              <a:t>04/04/2019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90AD0-B4E5-482C-9D2D-D9DE9DF341AA}" type="slidenum">
              <a:rPr lang="en-GB" smtClean="0"/>
              <a:t>‹#›</a:t>
            </a:fld>
            <a:endParaRPr lang="en-GB"/>
          </a:p>
        </p:txBody>
      </p:sp>
    </p:spTree>
    <p:extLst>
      <p:ext uri="{BB962C8B-B14F-4D97-AF65-F5344CB8AC3E}">
        <p14:creationId xmlns:p14="http://schemas.microsoft.com/office/powerpoint/2010/main" val="2201562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E01CF8-B348-4362-9A8C-1756410BB71C}" type="datetimeFigureOut">
              <a:rPr lang="en-GB" smtClean="0"/>
              <a:t>04/04/2019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90AD0-B4E5-482C-9D2D-D9DE9DF341AA}" type="slidenum">
              <a:rPr lang="en-GB" smtClean="0"/>
              <a:t>‹#›</a:t>
            </a:fld>
            <a:endParaRPr lang="en-GB"/>
          </a:p>
        </p:txBody>
      </p:sp>
    </p:spTree>
    <p:extLst>
      <p:ext uri="{BB962C8B-B14F-4D97-AF65-F5344CB8AC3E}">
        <p14:creationId xmlns:p14="http://schemas.microsoft.com/office/powerpoint/2010/main" val="3253817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E01CF8-B348-4362-9A8C-1756410BB71C}" type="datetimeFigureOut">
              <a:rPr lang="en-GB" smtClean="0"/>
              <a:t>04/04/2019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90AD0-B4E5-482C-9D2D-D9DE9DF341AA}" type="slidenum">
              <a:rPr lang="en-GB" smtClean="0"/>
              <a:t>‹#›</a:t>
            </a:fld>
            <a:endParaRPr lang="en-GB"/>
          </a:p>
        </p:txBody>
      </p:sp>
    </p:spTree>
    <p:extLst>
      <p:ext uri="{BB962C8B-B14F-4D97-AF65-F5344CB8AC3E}">
        <p14:creationId xmlns:p14="http://schemas.microsoft.com/office/powerpoint/2010/main" val="1349504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www.youtube.com/watch?v=g2kAs6hgcjQ" TargetMode="External"/><Relationship Id="rId1" Type="http://schemas.openxmlformats.org/officeDocument/2006/relationships/slideLayout" Target="../slideLayouts/slideLayout1.xml"/><Relationship Id="rId4" Type="http://schemas.openxmlformats.org/officeDocument/2006/relationships/image" Target="../media/image17.gif"/></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6878" y="476518"/>
            <a:ext cx="9144000" cy="1166008"/>
          </a:xfrm>
        </p:spPr>
        <p:txBody>
          <a:bodyPr>
            <a:noAutofit/>
          </a:bodyPr>
          <a:lstStyle/>
          <a:p>
            <a:r>
              <a:rPr lang="en-GB" sz="10000" dirty="0" smtClean="0">
                <a:latin typeface="Comic Sans MS" panose="030F0702030302020204" pitchFamily="66" charset="0"/>
              </a:rPr>
              <a:t>Achint’s Diwali</a:t>
            </a:r>
            <a:endParaRPr lang="en-GB" sz="10000" dirty="0">
              <a:latin typeface="Comic Sans MS" panose="030F0702030302020204" pitchFamily="66"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9390" t="17089" r="4835" b="16619"/>
          <a:stretch/>
        </p:blipFill>
        <p:spPr>
          <a:xfrm>
            <a:off x="3889420" y="1815921"/>
            <a:ext cx="4185633" cy="4546243"/>
          </a:xfrm>
          <a:prstGeom prst="rect">
            <a:avLst/>
          </a:prstGeom>
        </p:spPr>
      </p:pic>
      <p:sp>
        <p:nvSpPr>
          <p:cNvPr id="3" name="TextBox 2"/>
          <p:cNvSpPr txBox="1"/>
          <p:nvPr/>
        </p:nvSpPr>
        <p:spPr>
          <a:xfrm rot="1353365">
            <a:off x="3938065" y="3305381"/>
            <a:ext cx="4747233" cy="1200329"/>
          </a:xfrm>
          <a:prstGeom prst="rect">
            <a:avLst/>
          </a:prstGeom>
          <a:noFill/>
        </p:spPr>
        <p:txBody>
          <a:bodyPr wrap="square" rtlCol="0">
            <a:spAutoFit/>
          </a:bodyPr>
          <a:lstStyle/>
          <a:p>
            <a:r>
              <a:rPr lang="en-GB" sz="7200" dirty="0" smtClean="0">
                <a:solidFill>
                  <a:srgbClr val="7030A0"/>
                </a:solidFill>
                <a:latin typeface="Lucida Handwriting" panose="03010101010101010101" pitchFamily="66" charset="0"/>
              </a:rPr>
              <a:t>SAMPLE</a:t>
            </a:r>
            <a:endParaRPr lang="en-GB" sz="7200" dirty="0">
              <a:solidFill>
                <a:srgbClr val="7030A0"/>
              </a:solidFill>
              <a:latin typeface="Lucida Handwriting" panose="03010101010101010101" pitchFamily="66" charset="0"/>
            </a:endParaRPr>
          </a:p>
        </p:txBody>
      </p:sp>
    </p:spTree>
    <p:extLst>
      <p:ext uri="{BB962C8B-B14F-4D97-AF65-F5344CB8AC3E}">
        <p14:creationId xmlns:p14="http://schemas.microsoft.com/office/powerpoint/2010/main" val="3223167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9390" t="17089" r="4835" b="16619"/>
          <a:stretch/>
        </p:blipFill>
        <p:spPr>
          <a:xfrm>
            <a:off x="8375374" y="2840665"/>
            <a:ext cx="3550462" cy="385634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462" y="3111943"/>
            <a:ext cx="6023156" cy="3403083"/>
          </a:xfrm>
          <a:prstGeom prst="rect">
            <a:avLst/>
          </a:prstGeom>
        </p:spPr>
      </p:pic>
      <p:sp>
        <p:nvSpPr>
          <p:cNvPr id="8" name="Rectangle 7"/>
          <p:cNvSpPr/>
          <p:nvPr/>
        </p:nvSpPr>
        <p:spPr>
          <a:xfrm>
            <a:off x="310740" y="285179"/>
            <a:ext cx="11952311" cy="2308324"/>
          </a:xfrm>
          <a:prstGeom prst="rect">
            <a:avLst/>
          </a:prstGeom>
        </p:spPr>
        <p:txBody>
          <a:bodyPr wrap="none">
            <a:spAutoFit/>
          </a:bodyPr>
          <a:lstStyle/>
          <a:p>
            <a:pPr>
              <a:lnSpc>
                <a:spcPct val="150000"/>
              </a:lnSpc>
            </a:pPr>
            <a:r>
              <a:rPr lang="en-GB" sz="2400" dirty="0" smtClean="0">
                <a:effectLst/>
                <a:latin typeface="Comic Sans MS" panose="030F0702030302020204" pitchFamily="66" charset="0"/>
                <a:ea typeface="Calibri" panose="020F0502020204030204" pitchFamily="34" charset="0"/>
                <a:cs typeface="Times New Roman" panose="02020603050405020304" pitchFamily="18" charset="0"/>
              </a:rPr>
              <a:t>It had been a long and thrilling few days for Achint, each day waking up more and </a:t>
            </a:r>
          </a:p>
          <a:p>
            <a:pPr>
              <a:lnSpc>
                <a:spcPct val="150000"/>
              </a:lnSpc>
            </a:pPr>
            <a:r>
              <a:rPr lang="en-GB" sz="2400" dirty="0" smtClean="0">
                <a:effectLst/>
                <a:latin typeface="Comic Sans MS" panose="030F0702030302020204" pitchFamily="66" charset="0"/>
                <a:ea typeface="Calibri" panose="020F0502020204030204" pitchFamily="34" charset="0"/>
                <a:cs typeface="Times New Roman" panose="02020603050405020304" pitchFamily="18" charset="0"/>
              </a:rPr>
              <a:t>more excited!</a:t>
            </a:r>
          </a:p>
          <a:p>
            <a:pPr>
              <a:lnSpc>
                <a:spcPct val="150000"/>
              </a:lnSpc>
            </a:pPr>
            <a:r>
              <a:rPr lang="en-GB" sz="2400" dirty="0" smtClean="0">
                <a:effectLst/>
                <a:latin typeface="Comic Sans MS" panose="030F0702030302020204" pitchFamily="66" charset="0"/>
                <a:ea typeface="Calibri" panose="020F0502020204030204" pitchFamily="34" charset="0"/>
                <a:cs typeface="Times New Roman" panose="02020603050405020304" pitchFamily="18" charset="0"/>
              </a:rPr>
              <a:t>Whilst his Hindu friends had been eagerly awaiting Diwali, </a:t>
            </a:r>
            <a:r>
              <a:rPr lang="en-GB" sz="2400" dirty="0" smtClean="0">
                <a:latin typeface="Comic Sans MS" panose="030F0702030302020204" pitchFamily="66" charset="0"/>
                <a:ea typeface="Calibri" panose="020F0502020204030204" pitchFamily="34" charset="0"/>
                <a:cs typeface="Times New Roman" panose="02020603050405020304" pitchFamily="18" charset="0"/>
              </a:rPr>
              <a:t>Achint, as a Sikh, had </a:t>
            </a:r>
          </a:p>
          <a:p>
            <a:pPr>
              <a:lnSpc>
                <a:spcPct val="150000"/>
              </a:lnSpc>
            </a:pPr>
            <a:r>
              <a:rPr lang="en-GB" sz="2400" dirty="0" smtClean="0">
                <a:latin typeface="Comic Sans MS" panose="030F0702030302020204" pitchFamily="66" charset="0"/>
                <a:ea typeface="Calibri" panose="020F0502020204030204" pitchFamily="34" charset="0"/>
                <a:cs typeface="Times New Roman" panose="02020603050405020304" pitchFamily="18" charset="0"/>
              </a:rPr>
              <a:t>the extra excitement of </a:t>
            </a:r>
            <a:r>
              <a:rPr lang="en-GB" sz="2400" b="1" dirty="0" smtClean="0">
                <a:effectLst/>
                <a:latin typeface="Comic Sans MS" panose="030F0702030302020204" pitchFamily="66" charset="0"/>
                <a:ea typeface="Calibri" panose="020F0502020204030204" pitchFamily="34" charset="0"/>
                <a:cs typeface="Times New Roman" panose="02020603050405020304" pitchFamily="18" charset="0"/>
              </a:rPr>
              <a:t>Bandi </a:t>
            </a:r>
            <a:r>
              <a:rPr lang="en-GB" sz="2400" b="1" dirty="0" err="1" smtClean="0">
                <a:effectLst/>
                <a:latin typeface="Comic Sans MS" panose="030F0702030302020204" pitchFamily="66" charset="0"/>
                <a:ea typeface="Calibri" panose="020F0502020204030204" pitchFamily="34" charset="0"/>
                <a:cs typeface="Times New Roman" panose="02020603050405020304" pitchFamily="18" charset="0"/>
              </a:rPr>
              <a:t>Chorh</a:t>
            </a:r>
            <a:r>
              <a:rPr lang="en-GB" sz="2400" b="1" dirty="0" smtClean="0">
                <a:effectLst/>
                <a:latin typeface="Comic Sans MS" panose="030F0702030302020204" pitchFamily="66" charset="0"/>
                <a:ea typeface="Calibri" panose="020F0502020204030204" pitchFamily="34" charset="0"/>
                <a:cs typeface="Times New Roman" panose="02020603050405020304" pitchFamily="18" charset="0"/>
              </a:rPr>
              <a:t> </a:t>
            </a:r>
            <a:r>
              <a:rPr lang="en-GB" sz="2400" b="1" dirty="0" err="1" smtClean="0">
                <a:effectLst/>
                <a:latin typeface="Comic Sans MS" panose="030F0702030302020204" pitchFamily="66" charset="0"/>
                <a:ea typeface="Calibri" panose="020F0502020204030204" pitchFamily="34" charset="0"/>
                <a:cs typeface="Times New Roman" panose="02020603050405020304" pitchFamily="18" charset="0"/>
              </a:rPr>
              <a:t>Diwas</a:t>
            </a:r>
            <a:r>
              <a:rPr lang="en-GB" sz="2400" b="1" dirty="0" smtClean="0">
                <a:effectLst/>
                <a:latin typeface="Comic Sans MS" panose="030F0702030302020204" pitchFamily="66" charset="0"/>
                <a:ea typeface="Calibri" panose="020F0502020204030204" pitchFamily="34" charset="0"/>
                <a:cs typeface="Times New Roman" panose="02020603050405020304" pitchFamily="18" charset="0"/>
              </a:rPr>
              <a:t> </a:t>
            </a:r>
            <a:r>
              <a:rPr lang="en-GB" sz="2400" dirty="0" smtClean="0">
                <a:effectLst/>
                <a:latin typeface="Comic Sans MS" panose="030F0702030302020204" pitchFamily="66" charset="0"/>
                <a:ea typeface="Calibri" panose="020F0502020204030204" pitchFamily="34" charset="0"/>
                <a:cs typeface="Times New Roman" panose="02020603050405020304" pitchFamily="18" charset="0"/>
              </a:rPr>
              <a:t>first!   </a:t>
            </a:r>
            <a:endParaRPr lang="en-GB" sz="2400" dirty="0"/>
          </a:p>
        </p:txBody>
      </p:sp>
      <p:sp>
        <p:nvSpPr>
          <p:cNvPr id="5" name="TextBox 4"/>
          <p:cNvSpPr txBox="1"/>
          <p:nvPr/>
        </p:nvSpPr>
        <p:spPr>
          <a:xfrm rot="1353365">
            <a:off x="3938065" y="3305381"/>
            <a:ext cx="4747233" cy="1200329"/>
          </a:xfrm>
          <a:prstGeom prst="rect">
            <a:avLst/>
          </a:prstGeom>
          <a:noFill/>
        </p:spPr>
        <p:txBody>
          <a:bodyPr wrap="square" rtlCol="0">
            <a:spAutoFit/>
          </a:bodyPr>
          <a:lstStyle/>
          <a:p>
            <a:r>
              <a:rPr lang="en-GB" sz="7200" dirty="0" smtClean="0">
                <a:solidFill>
                  <a:srgbClr val="7030A0"/>
                </a:solidFill>
                <a:latin typeface="Lucida Handwriting" panose="03010101010101010101" pitchFamily="66" charset="0"/>
              </a:rPr>
              <a:t>SAMPLE</a:t>
            </a:r>
            <a:endParaRPr lang="en-GB" sz="7200" dirty="0">
              <a:solidFill>
                <a:srgbClr val="7030A0"/>
              </a:solidFill>
              <a:latin typeface="Lucida Handwriting" panose="03010101010101010101" pitchFamily="66" charset="0"/>
            </a:endParaRPr>
          </a:p>
        </p:txBody>
      </p:sp>
    </p:spTree>
    <p:extLst>
      <p:ext uri="{BB962C8B-B14F-4D97-AF65-F5344CB8AC3E}">
        <p14:creationId xmlns:p14="http://schemas.microsoft.com/office/powerpoint/2010/main" val="1587901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376" y="3360082"/>
            <a:ext cx="4552865" cy="3311175"/>
          </a:xfrm>
          <a:prstGeom prst="rect">
            <a:avLst/>
          </a:prstGeom>
        </p:spPr>
      </p:pic>
      <p:sp>
        <p:nvSpPr>
          <p:cNvPr id="4" name="Cloud Callout 3"/>
          <p:cNvSpPr/>
          <p:nvPr/>
        </p:nvSpPr>
        <p:spPr>
          <a:xfrm>
            <a:off x="6759176" y="239644"/>
            <a:ext cx="5227728" cy="3379319"/>
          </a:xfrm>
          <a:prstGeom prst="cloudCallout">
            <a:avLst>
              <a:gd name="adj1" fmla="val -49410"/>
              <a:gd name="adj2" fmla="val 55259"/>
            </a:avLst>
          </a:prstGeom>
          <a:solidFill>
            <a:schemeClr val="accent2">
              <a:lumMod val="40000"/>
              <a:lumOff val="6000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Rectangle 7"/>
          <p:cNvSpPr/>
          <p:nvPr/>
        </p:nvSpPr>
        <p:spPr>
          <a:xfrm>
            <a:off x="356754" y="1047809"/>
            <a:ext cx="5900853" cy="1754326"/>
          </a:xfrm>
          <a:prstGeom prst="rect">
            <a:avLst/>
          </a:prstGeom>
        </p:spPr>
        <p:txBody>
          <a:bodyPr wrap="square">
            <a:spAutoFit/>
          </a:bodyPr>
          <a:lstStyle/>
          <a:p>
            <a:pPr>
              <a:lnSpc>
                <a:spcPct val="150000"/>
              </a:lnSpc>
            </a:pPr>
            <a:r>
              <a:rPr lang="en-GB" sz="2400" dirty="0">
                <a:latin typeface="Comic Sans MS" panose="030F0702030302020204" pitchFamily="66" charset="0"/>
              </a:rPr>
              <a:t>H</a:t>
            </a:r>
            <a:r>
              <a:rPr lang="en-GB" sz="2400" dirty="0" smtClean="0">
                <a:latin typeface="Comic Sans MS" panose="030F0702030302020204" pitchFamily="66" charset="0"/>
              </a:rPr>
              <a:t>is mouth watered thinking about the feast of flavours which had been set up, to celebrate the wondrous occasion.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3241" y="579287"/>
            <a:ext cx="1785773" cy="1191992"/>
          </a:xfrm>
          <a:prstGeom prst="rect">
            <a:avLst/>
          </a:prstGeom>
          <a:solidFill>
            <a:schemeClr val="accent2">
              <a:lumMod val="40000"/>
              <a:lumOff val="60000"/>
              <a:alpha val="16000"/>
            </a:schemeClr>
          </a:solidFill>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0785" y="969179"/>
            <a:ext cx="1707125" cy="1275009"/>
          </a:xfrm>
          <a:prstGeom prst="rect">
            <a:avLst/>
          </a:prstGeom>
        </p:spPr>
      </p:pic>
      <p:pic>
        <p:nvPicPr>
          <p:cNvPr id="7" name="Picture 6" descr="https://scontent.cdninstagram.com/hphotos-xpf1/t51.2885-15/s320x320/e35/11909220_845180172263604_65856804_n.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28156" y="1733230"/>
            <a:ext cx="1421458" cy="1228912"/>
          </a:xfrm>
          <a:prstGeom prst="rect">
            <a:avLst/>
          </a:prstGeom>
          <a:noFill/>
          <a:ln>
            <a:noFill/>
          </a:ln>
        </p:spPr>
      </p:pic>
      <p:pic>
        <p:nvPicPr>
          <p:cNvPr id="9" name="Picture 8" descr="http://images.clipartof.com/thumbnails/1166952-Cartoon-Of-A-Round-Dining-Room-Table-And-Chairs-Royalty-Free-Vector-Clipart.jpg"/>
          <p:cNvPicPr/>
          <p:nvPr/>
        </p:nvPicPr>
        <p:blipFill rotWithShape="1">
          <a:blip r:embed="rId6">
            <a:extLst>
              <a:ext uri="{28A0092B-C50C-407E-A947-70E740481C1C}">
                <a14:useLocalDpi xmlns:a14="http://schemas.microsoft.com/office/drawing/2010/main" val="0"/>
              </a:ext>
            </a:extLst>
          </a:blip>
          <a:srcRect b="13081"/>
          <a:stretch/>
        </p:blipFill>
        <p:spPr bwMode="auto">
          <a:xfrm>
            <a:off x="620138" y="4162685"/>
            <a:ext cx="1806575" cy="1388110"/>
          </a:xfrm>
          <a:prstGeom prst="rect">
            <a:avLst/>
          </a:prstGeom>
          <a:noFill/>
          <a:ln>
            <a:noFill/>
          </a:ln>
          <a:extLst>
            <a:ext uri="{53640926-AAD7-44D8-BBD7-CCE9431645EC}">
              <a14:shadowObscured xmlns:a14="http://schemas.microsoft.com/office/drawing/2010/main"/>
            </a:ext>
          </a:extLst>
        </p:spPr>
      </p:pic>
      <p:sp>
        <p:nvSpPr>
          <p:cNvPr id="10" name="TextBox 9"/>
          <p:cNvSpPr txBox="1"/>
          <p:nvPr/>
        </p:nvSpPr>
        <p:spPr>
          <a:xfrm rot="1353365">
            <a:off x="3355824" y="4224663"/>
            <a:ext cx="4747233" cy="1200329"/>
          </a:xfrm>
          <a:prstGeom prst="rect">
            <a:avLst/>
          </a:prstGeom>
          <a:noFill/>
        </p:spPr>
        <p:txBody>
          <a:bodyPr wrap="square" rtlCol="0">
            <a:spAutoFit/>
          </a:bodyPr>
          <a:lstStyle/>
          <a:p>
            <a:r>
              <a:rPr lang="en-GB" sz="7200" dirty="0" smtClean="0">
                <a:solidFill>
                  <a:srgbClr val="7030A0"/>
                </a:solidFill>
                <a:latin typeface="Lucida Handwriting" panose="03010101010101010101" pitchFamily="66" charset="0"/>
              </a:rPr>
              <a:t>SAMPLE</a:t>
            </a:r>
            <a:endParaRPr lang="en-GB" sz="7200" dirty="0">
              <a:solidFill>
                <a:srgbClr val="7030A0"/>
              </a:solidFill>
              <a:latin typeface="Lucida Handwriting" panose="03010101010101010101" pitchFamily="66" charset="0"/>
            </a:endParaRPr>
          </a:p>
        </p:txBody>
      </p:sp>
    </p:spTree>
    <p:extLst>
      <p:ext uri="{BB962C8B-B14F-4D97-AF65-F5344CB8AC3E}">
        <p14:creationId xmlns:p14="http://schemas.microsoft.com/office/powerpoint/2010/main" val="1120566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70457" y="338188"/>
            <a:ext cx="8577330" cy="6186309"/>
          </a:xfrm>
          <a:prstGeom prst="rect">
            <a:avLst/>
          </a:prstGeom>
        </p:spPr>
        <p:txBody>
          <a:bodyPr wrap="square">
            <a:spAutoFit/>
          </a:bodyPr>
          <a:lstStyle/>
          <a:p>
            <a:pPr>
              <a:lnSpc>
                <a:spcPct val="150000"/>
              </a:lnSpc>
            </a:pPr>
            <a:r>
              <a:rPr lang="en-GB" sz="2400" dirty="0" smtClean="0">
                <a:latin typeface="Comic Sans MS" panose="030F0702030302020204" pitchFamily="66" charset="0"/>
              </a:rPr>
              <a:t>As he got undressed, Achint looked thoughtfully at the new clothes that his </a:t>
            </a:r>
            <a:r>
              <a:rPr lang="en-GB" sz="2400" dirty="0" err="1" smtClean="0">
                <a:latin typeface="Comic Sans MS" panose="030F0702030302020204" pitchFamily="66" charset="0"/>
              </a:rPr>
              <a:t>Maa</a:t>
            </a:r>
            <a:r>
              <a:rPr lang="en-GB" sz="2400" dirty="0" smtClean="0">
                <a:latin typeface="Comic Sans MS" panose="030F0702030302020204" pitchFamily="66" charset="0"/>
              </a:rPr>
              <a:t> (Mum) had bought for the festival, and that he had been eagerly waiting to put on.  They reminded him suddenly of the Guru.  Without him and his courage, this festival, and Diwali after, would never be remembered by Sikhs.</a:t>
            </a:r>
          </a:p>
          <a:p>
            <a:pPr>
              <a:lnSpc>
                <a:spcPct val="150000"/>
              </a:lnSpc>
            </a:pPr>
            <a:r>
              <a:rPr lang="en-GB" sz="2400" dirty="0">
                <a:latin typeface="Comic Sans MS" panose="030F0702030302020204" pitchFamily="66" charset="0"/>
                <a:ea typeface="Calibri" panose="020F0502020204030204" pitchFamily="34" charset="0"/>
                <a:cs typeface="Times New Roman" panose="02020603050405020304" pitchFamily="18" charset="0"/>
              </a:rPr>
              <a:t>Bandi </a:t>
            </a:r>
            <a:r>
              <a:rPr lang="en-GB" sz="2400" dirty="0" err="1">
                <a:latin typeface="Comic Sans MS" panose="030F0702030302020204" pitchFamily="66" charset="0"/>
                <a:ea typeface="Calibri" panose="020F0502020204030204" pitchFamily="34" charset="0"/>
                <a:cs typeface="Times New Roman" panose="02020603050405020304" pitchFamily="18" charset="0"/>
              </a:rPr>
              <a:t>Chorh</a:t>
            </a:r>
            <a:r>
              <a:rPr lang="en-GB" sz="2400" dirty="0">
                <a:latin typeface="Comic Sans MS" panose="030F0702030302020204" pitchFamily="66" charset="0"/>
                <a:ea typeface="Calibri" panose="020F0502020204030204" pitchFamily="34" charset="0"/>
                <a:cs typeface="Times New Roman" panose="02020603050405020304" pitchFamily="18" charset="0"/>
              </a:rPr>
              <a:t> </a:t>
            </a:r>
            <a:r>
              <a:rPr lang="en-GB" sz="2400" dirty="0" err="1">
                <a:latin typeface="Comic Sans MS" panose="030F0702030302020204" pitchFamily="66" charset="0"/>
                <a:ea typeface="Calibri" panose="020F0502020204030204" pitchFamily="34" charset="0"/>
                <a:cs typeface="Times New Roman" panose="02020603050405020304" pitchFamily="18" charset="0"/>
              </a:rPr>
              <a:t>Diwas</a:t>
            </a:r>
            <a:r>
              <a:rPr lang="en-GB" sz="2400" dirty="0">
                <a:latin typeface="Comic Sans MS" panose="030F0702030302020204" pitchFamily="66" charset="0"/>
                <a:ea typeface="Calibri" panose="020F0502020204030204" pitchFamily="34" charset="0"/>
                <a:cs typeface="Times New Roman" panose="02020603050405020304" pitchFamily="18" charset="0"/>
              </a:rPr>
              <a:t> (</a:t>
            </a:r>
            <a:r>
              <a:rPr lang="en-GB" sz="2400" dirty="0">
                <a:latin typeface="Comic Sans MS" panose="030F0702030302020204" pitchFamily="66" charset="0"/>
              </a:rPr>
              <a:t>Prisoner Liberation Day) </a:t>
            </a:r>
            <a:r>
              <a:rPr lang="en-GB" sz="2400" dirty="0" smtClean="0">
                <a:latin typeface="Comic Sans MS" panose="030F0702030302020204" pitchFamily="66" charset="0"/>
                <a:cs typeface="Times New Roman" panose="02020603050405020304" pitchFamily="18" charset="0"/>
              </a:rPr>
              <a:t>wa</a:t>
            </a:r>
            <a:r>
              <a:rPr lang="en-GB" sz="2400" dirty="0" smtClean="0">
                <a:latin typeface="Comic Sans MS" panose="030F0702030302020204" pitchFamily="66" charset="0"/>
                <a:ea typeface="Calibri" panose="020F0502020204030204" pitchFamily="34" charset="0"/>
                <a:cs typeface="Times New Roman" panose="02020603050405020304" pitchFamily="18" charset="0"/>
              </a:rPr>
              <a:t>s </a:t>
            </a:r>
            <a:r>
              <a:rPr lang="en-GB" sz="2400" dirty="0">
                <a:latin typeface="Comic Sans MS" panose="030F0702030302020204" pitchFamily="66" charset="0"/>
                <a:ea typeface="Calibri" panose="020F0502020204030204" pitchFamily="34" charset="0"/>
                <a:cs typeface="Times New Roman" panose="02020603050405020304" pitchFamily="18" charset="0"/>
              </a:rPr>
              <a:t>a really special time </a:t>
            </a:r>
            <a:r>
              <a:rPr lang="en-GB" sz="2400" dirty="0" smtClean="0">
                <a:latin typeface="Comic Sans MS" panose="030F0702030302020204" pitchFamily="66" charset="0"/>
                <a:ea typeface="Calibri" panose="020F0502020204030204" pitchFamily="34" charset="0"/>
                <a:cs typeface="Times New Roman" panose="02020603050405020304" pitchFamily="18" charset="0"/>
              </a:rPr>
              <a:t>because it </a:t>
            </a:r>
            <a:r>
              <a:rPr lang="en-GB" altLang="en-US" sz="2400" dirty="0" smtClean="0">
                <a:latin typeface="Comic Sans MS" panose="030F0702030302020204" pitchFamily="66" charset="0"/>
              </a:rPr>
              <a:t>celebrated </a:t>
            </a:r>
            <a:r>
              <a:rPr lang="en-GB" altLang="en-US" sz="2400" dirty="0">
                <a:latin typeface="Comic Sans MS" panose="030F0702030302020204" pitchFamily="66" charset="0"/>
              </a:rPr>
              <a:t>the release from prison of the </a:t>
            </a:r>
            <a:r>
              <a:rPr lang="en-GB" altLang="en-US" sz="2400" dirty="0" smtClean="0">
                <a:latin typeface="Comic Sans MS" panose="030F0702030302020204" pitchFamily="66" charset="0"/>
              </a:rPr>
              <a:t>clever sixth </a:t>
            </a:r>
            <a:r>
              <a:rPr lang="en-GB" altLang="en-US" sz="2400" dirty="0">
                <a:latin typeface="Comic Sans MS" panose="030F0702030302020204" pitchFamily="66" charset="0"/>
              </a:rPr>
              <a:t>guru, Guru </a:t>
            </a:r>
            <a:r>
              <a:rPr lang="en-GB" altLang="en-US" sz="2400" dirty="0" err="1">
                <a:latin typeface="Comic Sans MS" panose="030F0702030302020204" pitchFamily="66" charset="0"/>
              </a:rPr>
              <a:t>Hargobind</a:t>
            </a:r>
            <a:r>
              <a:rPr lang="en-GB" altLang="en-US" sz="2400" dirty="0">
                <a:latin typeface="Comic Sans MS" panose="030F0702030302020204" pitchFamily="66" charset="0"/>
              </a:rPr>
              <a:t>, and 52 </a:t>
            </a:r>
            <a:r>
              <a:rPr lang="en-GB" altLang="en-US" sz="2400" dirty="0" smtClean="0">
                <a:latin typeface="Comic Sans MS" panose="030F0702030302020204" pitchFamily="66" charset="0"/>
              </a:rPr>
              <a:t>other </a:t>
            </a:r>
            <a:r>
              <a:rPr lang="en-GB" altLang="en-US" sz="2400" dirty="0">
                <a:latin typeface="Comic Sans MS" panose="030F0702030302020204" pitchFamily="66" charset="0"/>
              </a:rPr>
              <a:t>princes with him, in 1619.</a:t>
            </a:r>
          </a:p>
          <a:p>
            <a:pPr>
              <a:lnSpc>
                <a:spcPct val="150000"/>
              </a:lnSpc>
            </a:pPr>
            <a:endParaRPr lang="en-GB" sz="2400" dirty="0" smtClean="0">
              <a:latin typeface="Comic Sans MS" panose="030F0702030302020204" pitchFamily="66"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730" y="948939"/>
            <a:ext cx="3299396" cy="4964806"/>
          </a:xfrm>
          <a:prstGeom prst="rect">
            <a:avLst/>
          </a:prstGeom>
        </p:spPr>
      </p:pic>
      <p:sp>
        <p:nvSpPr>
          <p:cNvPr id="4" name="TextBox 3"/>
          <p:cNvSpPr txBox="1"/>
          <p:nvPr/>
        </p:nvSpPr>
        <p:spPr>
          <a:xfrm rot="1353365">
            <a:off x="3938065" y="3305381"/>
            <a:ext cx="4747233" cy="1200329"/>
          </a:xfrm>
          <a:prstGeom prst="rect">
            <a:avLst/>
          </a:prstGeom>
          <a:noFill/>
        </p:spPr>
        <p:txBody>
          <a:bodyPr wrap="square" rtlCol="0">
            <a:spAutoFit/>
          </a:bodyPr>
          <a:lstStyle/>
          <a:p>
            <a:r>
              <a:rPr lang="en-GB" sz="7200" dirty="0" smtClean="0">
                <a:solidFill>
                  <a:srgbClr val="7030A0"/>
                </a:solidFill>
                <a:latin typeface="Lucida Handwriting" panose="03010101010101010101" pitchFamily="66" charset="0"/>
              </a:rPr>
              <a:t>SAMPLE</a:t>
            </a:r>
            <a:endParaRPr lang="en-GB" sz="7200" dirty="0">
              <a:solidFill>
                <a:srgbClr val="7030A0"/>
              </a:solidFill>
              <a:latin typeface="Lucida Handwriting" panose="03010101010101010101" pitchFamily="66" charset="0"/>
            </a:endParaRPr>
          </a:p>
        </p:txBody>
      </p:sp>
    </p:spTree>
    <p:extLst>
      <p:ext uri="{BB962C8B-B14F-4D97-AF65-F5344CB8AC3E}">
        <p14:creationId xmlns:p14="http://schemas.microsoft.com/office/powerpoint/2010/main" val="323448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397565" y="188914"/>
            <a:ext cx="11622157"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nSpc>
                <a:spcPct val="150000"/>
              </a:lnSpc>
              <a:spcBef>
                <a:spcPct val="0"/>
              </a:spcBef>
              <a:buClrTx/>
              <a:buSzTx/>
              <a:buFont typeface="Arial" panose="020B0604020202020204" pitchFamily="34" charset="0"/>
              <a:buNone/>
            </a:pPr>
            <a:r>
              <a:rPr lang="en-GB" altLang="en-US" sz="2400" dirty="0">
                <a:latin typeface="Comic Sans MS" panose="030F0702030302020204" pitchFamily="66" charset="0"/>
                <a:cs typeface="Times New Roman" panose="02020603050405020304" pitchFamily="18" charset="0"/>
              </a:rPr>
              <a:t>Guru </a:t>
            </a:r>
            <a:r>
              <a:rPr lang="en-GB" altLang="en-US" sz="2400" dirty="0" err="1">
                <a:latin typeface="Comic Sans MS" panose="030F0702030302020204" pitchFamily="66" charset="0"/>
              </a:rPr>
              <a:t>Hargobind</a:t>
            </a:r>
            <a:r>
              <a:rPr lang="en-GB" altLang="en-US" sz="2400" dirty="0">
                <a:latin typeface="Comic Sans MS" panose="030F0702030302020204" pitchFamily="66" charset="0"/>
              </a:rPr>
              <a:t> </a:t>
            </a:r>
            <a:r>
              <a:rPr lang="en-GB" altLang="en-US" sz="2400" dirty="0">
                <a:latin typeface="Comic Sans MS" panose="030F0702030302020204" pitchFamily="66" charset="0"/>
                <a:cs typeface="Times New Roman" panose="02020603050405020304" pitchFamily="18" charset="0"/>
              </a:rPr>
              <a:t>had been held prisoner, along with </a:t>
            </a:r>
            <a:r>
              <a:rPr lang="en-GB" altLang="en-US" sz="2400" dirty="0" smtClean="0">
                <a:latin typeface="Comic Sans MS" panose="030F0702030302020204" pitchFamily="66" charset="0"/>
                <a:cs typeface="Times New Roman" panose="02020603050405020304" pitchFamily="18" charset="0"/>
              </a:rPr>
              <a:t>many others</a:t>
            </a:r>
            <a:r>
              <a:rPr lang="en-GB" altLang="en-US" sz="2400" dirty="0">
                <a:latin typeface="Comic Sans MS" panose="030F0702030302020204" pitchFamily="66" charset="0"/>
                <a:cs typeface="Times New Roman" panose="02020603050405020304" pitchFamily="18" charset="0"/>
              </a:rPr>
              <a:t>, even though they were innocent! </a:t>
            </a:r>
            <a:r>
              <a:rPr lang="en-GB" altLang="en-US" sz="2400" dirty="0" smtClean="0">
                <a:latin typeface="Comic Sans MS" panose="030F0702030302020204" pitchFamily="66" charset="0"/>
                <a:cs typeface="Times New Roman" panose="02020603050405020304" pitchFamily="18" charset="0"/>
              </a:rPr>
              <a:t> After </a:t>
            </a:r>
            <a:r>
              <a:rPr lang="en-GB" altLang="en-US" sz="2400" dirty="0">
                <a:latin typeface="Comic Sans MS" panose="030F0702030302020204" pitchFamily="66" charset="0"/>
                <a:cs typeface="Times New Roman" panose="02020603050405020304" pitchFamily="18" charset="0"/>
              </a:rPr>
              <a:t>many years in prison, </a:t>
            </a:r>
            <a:r>
              <a:rPr lang="en-GB" altLang="en-US" sz="2400" dirty="0">
                <a:latin typeface="Comic Sans MS" panose="030F0702030302020204" pitchFamily="66" charset="0"/>
              </a:rPr>
              <a:t>Emperor Jahangir finally agreed to release </a:t>
            </a:r>
            <a:r>
              <a:rPr lang="en-GB" altLang="en-US" sz="2400" dirty="0">
                <a:latin typeface="Comic Sans MS" panose="030F0702030302020204" pitchFamily="66" charset="0"/>
                <a:cs typeface="Times New Roman" panose="02020603050405020304" pitchFamily="18" charset="0"/>
              </a:rPr>
              <a:t>him. </a:t>
            </a:r>
            <a:r>
              <a:rPr lang="en-GB" altLang="en-US" sz="2400" dirty="0" smtClean="0">
                <a:latin typeface="Comic Sans MS" panose="030F0702030302020204" pitchFamily="66" charset="0"/>
                <a:cs typeface="Times New Roman" panose="02020603050405020304" pitchFamily="18" charset="0"/>
              </a:rPr>
              <a:t>The </a:t>
            </a:r>
            <a:r>
              <a:rPr lang="en-GB" altLang="en-US" sz="2400" dirty="0" smtClean="0">
                <a:latin typeface="Comic Sans MS" panose="030F0702030302020204" pitchFamily="66" charset="0"/>
              </a:rPr>
              <a:t>Guru asked </a:t>
            </a:r>
            <a:r>
              <a:rPr lang="en-GB" altLang="en-US" sz="2400" dirty="0">
                <a:latin typeface="Comic Sans MS" panose="030F0702030302020204" pitchFamily="66" charset="0"/>
              </a:rPr>
              <a:t>that the </a:t>
            </a:r>
            <a:r>
              <a:rPr lang="en-GB" altLang="en-US" sz="2400" dirty="0" smtClean="0">
                <a:latin typeface="Comic Sans MS" panose="030F0702030302020204" pitchFamily="66" charset="0"/>
              </a:rPr>
              <a:t>rajas and princes </a:t>
            </a:r>
            <a:r>
              <a:rPr lang="en-GB" altLang="en-US" sz="2400" dirty="0">
                <a:latin typeface="Comic Sans MS" panose="030F0702030302020204" pitchFamily="66" charset="0"/>
              </a:rPr>
              <a:t>be freed also. The Emperor agreed, but said </a:t>
            </a:r>
            <a:r>
              <a:rPr lang="en-GB" altLang="en-US" sz="2400" dirty="0" smtClean="0">
                <a:latin typeface="Comic Sans MS" panose="030F0702030302020204" pitchFamily="66" charset="0"/>
              </a:rPr>
              <a:t>that only </a:t>
            </a:r>
            <a:r>
              <a:rPr lang="en-GB" altLang="en-US" sz="2400" dirty="0">
                <a:latin typeface="Comic Sans MS" panose="030F0702030302020204" pitchFamily="66" charset="0"/>
              </a:rPr>
              <a:t>those who could hold onto his </a:t>
            </a:r>
            <a:r>
              <a:rPr lang="en-GB" altLang="en-US" sz="2400" dirty="0" smtClean="0">
                <a:latin typeface="Comic Sans MS" panose="030F0702030302020204" pitchFamily="66" charset="0"/>
              </a:rPr>
              <a:t>coat tail </a:t>
            </a:r>
            <a:r>
              <a:rPr lang="en-GB" altLang="en-US" sz="2400" dirty="0">
                <a:latin typeface="Comic Sans MS" panose="030F0702030302020204" pitchFamily="66" charset="0"/>
              </a:rPr>
              <a:t>would be allowed to leave the prison (he didn’t really want anyone to go free and thought this would stop them!). </a:t>
            </a:r>
            <a:r>
              <a:rPr lang="en-GB" altLang="en-US" sz="2400" dirty="0" smtClean="0">
                <a:latin typeface="Comic Sans MS" panose="030F0702030302020204" pitchFamily="66" charset="0"/>
              </a:rPr>
              <a:t>However</a:t>
            </a:r>
            <a:r>
              <a:rPr lang="en-GB" altLang="en-US" sz="2400" dirty="0">
                <a:latin typeface="Comic Sans MS" panose="030F0702030302020204" pitchFamily="66" charset="0"/>
              </a:rPr>
              <a:t>, Guru </a:t>
            </a:r>
            <a:r>
              <a:rPr lang="en-GB" altLang="en-US" sz="2400" dirty="0" err="1">
                <a:latin typeface="Comic Sans MS" panose="030F0702030302020204" pitchFamily="66" charset="0"/>
              </a:rPr>
              <a:t>Hargobind</a:t>
            </a:r>
            <a:r>
              <a:rPr lang="en-GB" altLang="en-US" sz="2400" dirty="0">
                <a:latin typeface="Comic Sans MS" panose="030F0702030302020204" pitchFamily="66" charset="0"/>
              </a:rPr>
              <a:t> had a </a:t>
            </a:r>
            <a:r>
              <a:rPr lang="en-GB" altLang="en-US" sz="2400" dirty="0" smtClean="0">
                <a:latin typeface="Comic Sans MS" panose="030F0702030302020204" pitchFamily="66" charset="0"/>
              </a:rPr>
              <a:t>coat made </a:t>
            </a:r>
            <a:r>
              <a:rPr lang="en-GB" altLang="en-US" sz="2400" dirty="0">
                <a:latin typeface="Comic Sans MS" panose="030F0702030302020204" pitchFamily="66" charset="0"/>
              </a:rPr>
              <a:t>with 52 </a:t>
            </a:r>
            <a:r>
              <a:rPr lang="en-GB" altLang="en-US" sz="2400" dirty="0" smtClean="0">
                <a:latin typeface="Comic Sans MS" panose="030F0702030302020204" pitchFamily="66" charset="0"/>
              </a:rPr>
              <a:t>coat tails, </a:t>
            </a:r>
            <a:r>
              <a:rPr lang="en-GB" altLang="en-US" sz="2400" dirty="0">
                <a:latin typeface="Comic Sans MS" panose="030F0702030302020204" pitchFamily="66" charset="0"/>
              </a:rPr>
              <a:t>and so each prince was able to hold onto one string and leave prison!</a:t>
            </a:r>
          </a:p>
          <a:p>
            <a:pPr>
              <a:spcBef>
                <a:spcPct val="0"/>
              </a:spcBef>
              <a:buClrTx/>
              <a:buSzTx/>
              <a:buFont typeface="Arial" panose="020B0604020202020204" pitchFamily="34" charset="0"/>
              <a:buNone/>
            </a:pPr>
            <a:endParaRPr lang="en-GB" altLang="en-US" sz="2400" dirty="0">
              <a:latin typeface="Comic Sans MS" panose="030F0702030302020204" pitchFamily="66" charset="0"/>
            </a:endParaRPr>
          </a:p>
        </p:txBody>
      </p:sp>
      <p:pic>
        <p:nvPicPr>
          <p:cNvPr id="12291" name="Picture 6" descr="http://t3.gstatic.com/images?q=tbn:ANd9GcS17xlDGf4MjM2hHBBqniNJDkQnXW87rsG0eJcdr-CxHHqRrDE&amp;t=1&amp;usg=__1GfSApB9uUlq5qH7ADrX-D5zPq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7300" y="4299467"/>
            <a:ext cx="4113269" cy="255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rot="1353365">
            <a:off x="3938065" y="3305381"/>
            <a:ext cx="4747233" cy="1200329"/>
          </a:xfrm>
          <a:prstGeom prst="rect">
            <a:avLst/>
          </a:prstGeom>
          <a:noFill/>
        </p:spPr>
        <p:txBody>
          <a:bodyPr wrap="square" rtlCol="0">
            <a:spAutoFit/>
          </a:bodyPr>
          <a:lstStyle/>
          <a:p>
            <a:r>
              <a:rPr lang="en-GB" sz="7200" dirty="0" smtClean="0">
                <a:solidFill>
                  <a:srgbClr val="7030A0"/>
                </a:solidFill>
                <a:latin typeface="Lucida Handwriting" panose="03010101010101010101" pitchFamily="66" charset="0"/>
              </a:rPr>
              <a:t>SAMPLE</a:t>
            </a:r>
            <a:endParaRPr lang="en-GB" sz="7200" dirty="0">
              <a:solidFill>
                <a:srgbClr val="7030A0"/>
              </a:solidFill>
              <a:latin typeface="Lucida Handwriting" panose="03010101010101010101" pitchFamily="66" charset="0"/>
            </a:endParaRPr>
          </a:p>
        </p:txBody>
      </p:sp>
    </p:spTree>
    <p:extLst>
      <p:ext uri="{BB962C8B-B14F-4D97-AF65-F5344CB8AC3E}">
        <p14:creationId xmlns:p14="http://schemas.microsoft.com/office/powerpoint/2010/main" val="522475063"/>
      </p:ext>
    </p:extLst>
  </p:cSld>
  <p:clrMapOvr>
    <a:masterClrMapping/>
  </p:clrMapOvr>
  <p:transition advTm="471">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6062" y="181029"/>
            <a:ext cx="7172533" cy="6717223"/>
          </a:xfrm>
          <a:prstGeom prst="rect">
            <a:avLst/>
          </a:prstGeom>
        </p:spPr>
        <p:txBody>
          <a:bodyPr wrap="square">
            <a:spAutoFit/>
          </a:bodyPr>
          <a:lstStyle/>
          <a:p>
            <a:pPr>
              <a:lnSpc>
                <a:spcPct val="150000"/>
              </a:lnSpc>
            </a:pPr>
            <a:r>
              <a:rPr lang="en-GB" sz="2050" dirty="0" smtClean="0">
                <a:effectLst/>
                <a:latin typeface="Comic Sans MS" panose="030F0702030302020204" pitchFamily="66" charset="0"/>
                <a:ea typeface="Calibri" panose="020F0502020204030204" pitchFamily="34" charset="0"/>
                <a:cs typeface="Times New Roman" panose="02020603050405020304" pitchFamily="18" charset="0"/>
              </a:rPr>
              <a:t>  Achint </a:t>
            </a:r>
            <a:r>
              <a:rPr lang="en-GB" sz="2050" dirty="0" smtClean="0">
                <a:latin typeface="Comic Sans MS" panose="030F0702030302020204" pitchFamily="66" charset="0"/>
                <a:cs typeface="Times New Roman" panose="02020603050405020304" pitchFamily="18" charset="0"/>
              </a:rPr>
              <a:t>knew that </a:t>
            </a:r>
            <a:r>
              <a:rPr lang="en-GB" sz="2050" dirty="0">
                <a:latin typeface="Comic Sans MS" panose="030F0702030302020204" pitchFamily="66" charset="0"/>
              </a:rPr>
              <a:t>Diwali </a:t>
            </a:r>
            <a:r>
              <a:rPr lang="en-GB" sz="2050" dirty="0" smtClean="0">
                <a:latin typeface="Comic Sans MS" panose="030F0702030302020204" pitchFamily="66" charset="0"/>
              </a:rPr>
              <a:t>(originally a </a:t>
            </a:r>
            <a:r>
              <a:rPr lang="en-GB" sz="2050" dirty="0">
                <a:latin typeface="Comic Sans MS" panose="030F0702030302020204" pitchFamily="66" charset="0"/>
              </a:rPr>
              <a:t>Hindu festival) was being celebrated on the day when the Guru reached </a:t>
            </a:r>
            <a:r>
              <a:rPr lang="en-GB" sz="2050" dirty="0" smtClean="0">
                <a:latin typeface="Comic Sans MS" panose="030F0702030302020204" pitchFamily="66" charset="0"/>
              </a:rPr>
              <a:t>the Golden </a:t>
            </a:r>
            <a:r>
              <a:rPr lang="en-GB" sz="2050" dirty="0">
                <a:latin typeface="Comic Sans MS" panose="030F0702030302020204" pitchFamily="66" charset="0"/>
              </a:rPr>
              <a:t>T</a:t>
            </a:r>
            <a:r>
              <a:rPr lang="en-GB" sz="2050" dirty="0" smtClean="0">
                <a:latin typeface="Comic Sans MS" panose="030F0702030302020204" pitchFamily="66" charset="0"/>
              </a:rPr>
              <a:t>emple, and that on his arrival the </a:t>
            </a:r>
            <a:r>
              <a:rPr lang="en-GB" sz="2050" dirty="0">
                <a:latin typeface="Comic Sans MS" panose="030F0702030302020204" pitchFamily="66" charset="0"/>
              </a:rPr>
              <a:t>people lit up the whole city with thousands of candles, lights and lamps </a:t>
            </a:r>
            <a:r>
              <a:rPr lang="en-GB" sz="2050" dirty="0" smtClean="0">
                <a:latin typeface="Comic Sans MS" panose="030F0702030302020204" pitchFamily="66" charset="0"/>
              </a:rPr>
              <a:t>in celebration </a:t>
            </a:r>
            <a:r>
              <a:rPr lang="en-GB" sz="2050" dirty="0">
                <a:latin typeface="Comic Sans MS" panose="030F0702030302020204" pitchFamily="66" charset="0"/>
              </a:rPr>
              <a:t>and joy. </a:t>
            </a:r>
            <a:r>
              <a:rPr lang="en-GB" sz="2050" dirty="0" smtClean="0">
                <a:latin typeface="Comic Sans MS" panose="030F0702030302020204" pitchFamily="66" charset="0"/>
              </a:rPr>
              <a:t>Since then, Diwali had taken on a new meaning for Sikhs and was celebrated all around the world to remember this!  </a:t>
            </a:r>
            <a:endParaRPr lang="en-GB" sz="2050" dirty="0" smtClean="0">
              <a:latin typeface="Comic Sans MS" panose="030F0702030302020204" pitchFamily="66" charset="0"/>
              <a:cs typeface="Times New Roman" panose="02020603050405020304" pitchFamily="18" charset="0"/>
            </a:endParaRPr>
          </a:p>
          <a:p>
            <a:pPr>
              <a:lnSpc>
                <a:spcPct val="150000"/>
              </a:lnSpc>
            </a:pPr>
            <a:r>
              <a:rPr lang="en-GB" altLang="en-US" sz="2050" dirty="0" smtClean="0">
                <a:latin typeface="Comic Sans MS" panose="030F0702030302020204" pitchFamily="66" charset="0"/>
                <a:cs typeface="Times New Roman" panose="02020603050405020304" pitchFamily="18" charset="0"/>
              </a:rPr>
              <a:t>Achint </a:t>
            </a:r>
            <a:r>
              <a:rPr lang="en-GB" sz="2050" dirty="0" smtClean="0">
                <a:effectLst/>
                <a:latin typeface="Comic Sans MS" panose="030F0702030302020204" pitchFamily="66" charset="0"/>
                <a:ea typeface="Calibri" panose="020F0502020204030204" pitchFamily="34" charset="0"/>
                <a:cs typeface="Times New Roman" panose="02020603050405020304" pitchFamily="18" charset="0"/>
              </a:rPr>
              <a:t>had enjoyed remembering this by </a:t>
            </a:r>
            <a:r>
              <a:rPr lang="en-GB" sz="2050" dirty="0" smtClean="0">
                <a:latin typeface="Comic Sans MS" panose="030F0702030302020204" pitchFamily="66" charset="0"/>
              </a:rPr>
              <a:t>carefully carrying his very own candle to place before the Guru, while his older brothers and sisters lit their candles one from the other. However, </a:t>
            </a:r>
            <a:r>
              <a:rPr lang="en-GB" sz="2050" dirty="0">
                <a:latin typeface="Comic Sans MS" panose="030F0702030302020204" pitchFamily="66" charset="0"/>
              </a:rPr>
              <a:t>h</a:t>
            </a:r>
            <a:r>
              <a:rPr lang="en-GB" sz="2050" dirty="0" smtClean="0">
                <a:latin typeface="Comic Sans MS" panose="030F0702030302020204" pitchFamily="66" charset="0"/>
              </a:rPr>
              <a:t>e had been most excited about watching the </a:t>
            </a:r>
            <a:r>
              <a:rPr lang="en-GB" altLang="en-US" sz="2050" dirty="0" smtClean="0">
                <a:latin typeface="Comic Sans MS" panose="030F0702030302020204" pitchFamily="66" charset="0"/>
              </a:rPr>
              <a:t>wonderful </a:t>
            </a:r>
            <a:r>
              <a:rPr lang="en-GB" altLang="en-US" sz="2050" dirty="0">
                <a:latin typeface="Comic Sans MS" panose="030F0702030302020204" pitchFamily="66" charset="0"/>
              </a:rPr>
              <a:t>displays of </a:t>
            </a:r>
            <a:r>
              <a:rPr lang="en-GB" altLang="en-US" sz="2050" dirty="0" smtClean="0">
                <a:latin typeface="Comic Sans MS" panose="030F0702030302020204" pitchFamily="66" charset="0"/>
              </a:rPr>
              <a:t>fireworks which Pita (his father) had helped prepare specially for the celebrations.</a:t>
            </a:r>
            <a:endParaRPr lang="en-GB" sz="2050" dirty="0">
              <a:latin typeface="Comic Sans MS" panose="030F0702030302020204" pitchFamily="66"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8595" y="181029"/>
            <a:ext cx="4669498" cy="6219771"/>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3586" t="16714" r="31211" b="7605"/>
          <a:stretch/>
        </p:blipFill>
        <p:spPr>
          <a:xfrm>
            <a:off x="19318" y="0"/>
            <a:ext cx="373487" cy="635085"/>
          </a:xfrm>
          <a:prstGeom prst="rect">
            <a:avLst/>
          </a:prstGeom>
        </p:spPr>
      </p:pic>
      <p:sp>
        <p:nvSpPr>
          <p:cNvPr id="6" name="TextBox 5"/>
          <p:cNvSpPr txBox="1"/>
          <p:nvPr/>
        </p:nvSpPr>
        <p:spPr>
          <a:xfrm rot="1353365">
            <a:off x="3938065" y="3305381"/>
            <a:ext cx="4747233" cy="1200329"/>
          </a:xfrm>
          <a:prstGeom prst="rect">
            <a:avLst/>
          </a:prstGeom>
          <a:noFill/>
        </p:spPr>
        <p:txBody>
          <a:bodyPr wrap="square" rtlCol="0">
            <a:spAutoFit/>
          </a:bodyPr>
          <a:lstStyle/>
          <a:p>
            <a:r>
              <a:rPr lang="en-GB" sz="7200" dirty="0" smtClean="0">
                <a:solidFill>
                  <a:srgbClr val="7030A0"/>
                </a:solidFill>
                <a:latin typeface="Lucida Handwriting" panose="03010101010101010101" pitchFamily="66" charset="0"/>
              </a:rPr>
              <a:t>SAMPLE</a:t>
            </a:r>
            <a:endParaRPr lang="en-GB" sz="7200" dirty="0">
              <a:solidFill>
                <a:srgbClr val="7030A0"/>
              </a:solidFill>
              <a:latin typeface="Lucida Handwriting" panose="03010101010101010101" pitchFamily="66" charset="0"/>
            </a:endParaRPr>
          </a:p>
        </p:txBody>
      </p:sp>
    </p:spTree>
    <p:extLst>
      <p:ext uri="{BB962C8B-B14F-4D97-AF65-F5344CB8AC3E}">
        <p14:creationId xmlns:p14="http://schemas.microsoft.com/office/powerpoint/2010/main" val="2166200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2764" y="87985"/>
            <a:ext cx="1099602" cy="1543301"/>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6405" y="338188"/>
            <a:ext cx="5683875" cy="6127006"/>
          </a:xfrm>
          <a:prstGeom prst="rect">
            <a:avLst/>
          </a:prstGeom>
        </p:spPr>
      </p:pic>
      <p:sp>
        <p:nvSpPr>
          <p:cNvPr id="3" name="Rectangle 2"/>
          <p:cNvSpPr/>
          <p:nvPr/>
        </p:nvSpPr>
        <p:spPr>
          <a:xfrm>
            <a:off x="493690" y="894117"/>
            <a:ext cx="5916300" cy="5632311"/>
          </a:xfrm>
          <a:prstGeom prst="rect">
            <a:avLst/>
          </a:prstGeom>
        </p:spPr>
        <p:txBody>
          <a:bodyPr wrap="square">
            <a:spAutoFit/>
          </a:bodyPr>
          <a:lstStyle/>
          <a:p>
            <a:pPr>
              <a:lnSpc>
                <a:spcPct val="150000"/>
              </a:lnSpc>
            </a:pPr>
            <a:r>
              <a:rPr lang="en-GB" sz="2400" dirty="0" smtClean="0">
                <a:latin typeface="Comic Sans MS" panose="030F0702030302020204" pitchFamily="66" charset="0"/>
              </a:rPr>
              <a:t>     As Achint had walked to the                  </a:t>
            </a:r>
            <a:r>
              <a:rPr lang="en-GB" sz="2400" dirty="0" err="1" smtClean="0">
                <a:latin typeface="Comic Sans MS" panose="030F0702030302020204" pitchFamily="66" charset="0"/>
              </a:rPr>
              <a:t>Gurudwara</a:t>
            </a:r>
            <a:r>
              <a:rPr lang="en-GB" sz="2400" dirty="0" smtClean="0">
                <a:latin typeface="Comic Sans MS" panose="030F0702030302020204" pitchFamily="66" charset="0"/>
              </a:rPr>
              <a:t>, his brother and sister had chatted about what it would look like; </a:t>
            </a:r>
            <a:r>
              <a:rPr lang="en-GB" sz="2400" dirty="0">
                <a:latin typeface="Comic Sans MS" panose="030F0702030302020204" pitchFamily="66" charset="0"/>
              </a:rPr>
              <a:t>H</a:t>
            </a:r>
            <a:r>
              <a:rPr lang="en-GB" sz="2400" dirty="0" smtClean="0">
                <a:latin typeface="Comic Sans MS" panose="030F0702030302020204" pitchFamily="66" charset="0"/>
              </a:rPr>
              <a:t>ow many lights would there be?  Would there be even more decorations than last year?  </a:t>
            </a:r>
          </a:p>
          <a:p>
            <a:pPr>
              <a:lnSpc>
                <a:spcPct val="150000"/>
              </a:lnSpc>
            </a:pPr>
            <a:r>
              <a:rPr lang="en-GB" sz="2400" dirty="0" smtClean="0">
                <a:latin typeface="Comic Sans MS" panose="030F0702030302020204" pitchFamily="66" charset="0"/>
              </a:rPr>
              <a:t>When he had finally arrived it had been  </a:t>
            </a:r>
            <a:r>
              <a:rPr lang="en-GB" sz="2400" dirty="0">
                <a:latin typeface="Comic Sans MS" panose="030F0702030302020204" pitchFamily="66" charset="0"/>
              </a:rPr>
              <a:t>s</a:t>
            </a:r>
            <a:r>
              <a:rPr lang="en-GB" sz="2400" dirty="0" smtClean="0">
                <a:latin typeface="Comic Sans MS" panose="030F0702030302020204" pitchFamily="66" charset="0"/>
              </a:rPr>
              <a:t>o brightly lit with coloured lights, that Achint thought it might be possible to see it from the moon!</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7124" t="13354" r="25008" b="11123"/>
          <a:stretch/>
        </p:blipFill>
        <p:spPr>
          <a:xfrm>
            <a:off x="72980" y="87985"/>
            <a:ext cx="841420" cy="1327572"/>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32218"/>
          <a:stretch/>
        </p:blipFill>
        <p:spPr>
          <a:xfrm>
            <a:off x="10649945" y="338188"/>
            <a:ext cx="1298238" cy="1077369"/>
          </a:xfrm>
          <a:prstGeom prst="rect">
            <a:avLst/>
          </a:prstGeom>
        </p:spPr>
      </p:pic>
      <p:sp>
        <p:nvSpPr>
          <p:cNvPr id="7" name="TextBox 6"/>
          <p:cNvSpPr txBox="1"/>
          <p:nvPr/>
        </p:nvSpPr>
        <p:spPr>
          <a:xfrm rot="1353365">
            <a:off x="3938065" y="3305381"/>
            <a:ext cx="4747233" cy="1200329"/>
          </a:xfrm>
          <a:prstGeom prst="rect">
            <a:avLst/>
          </a:prstGeom>
          <a:noFill/>
        </p:spPr>
        <p:txBody>
          <a:bodyPr wrap="square" rtlCol="0">
            <a:spAutoFit/>
          </a:bodyPr>
          <a:lstStyle/>
          <a:p>
            <a:r>
              <a:rPr lang="en-GB" sz="7200" dirty="0" smtClean="0">
                <a:solidFill>
                  <a:srgbClr val="7030A0"/>
                </a:solidFill>
                <a:latin typeface="Lucida Handwriting" panose="03010101010101010101" pitchFamily="66" charset="0"/>
              </a:rPr>
              <a:t>SAMPLE</a:t>
            </a:r>
            <a:endParaRPr lang="en-GB" sz="7200" dirty="0">
              <a:solidFill>
                <a:srgbClr val="7030A0"/>
              </a:solidFill>
              <a:latin typeface="Lucida Handwriting" panose="03010101010101010101" pitchFamily="66" charset="0"/>
            </a:endParaRPr>
          </a:p>
        </p:txBody>
      </p:sp>
    </p:spTree>
    <p:extLst>
      <p:ext uri="{BB962C8B-B14F-4D97-AF65-F5344CB8AC3E}">
        <p14:creationId xmlns:p14="http://schemas.microsoft.com/office/powerpoint/2010/main" val="4270486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799" y="117007"/>
            <a:ext cx="11793685" cy="4154984"/>
          </a:xfrm>
          <a:prstGeom prst="rect">
            <a:avLst/>
          </a:prstGeom>
        </p:spPr>
        <p:txBody>
          <a:bodyPr wrap="square">
            <a:spAutoFit/>
          </a:bodyPr>
          <a:lstStyle/>
          <a:p>
            <a:pPr>
              <a:lnSpc>
                <a:spcPct val="150000"/>
              </a:lnSpc>
            </a:pPr>
            <a:r>
              <a:rPr lang="en-GB" sz="2200" dirty="0" smtClean="0">
                <a:latin typeface="Comic Sans MS" panose="030F0702030302020204" pitchFamily="66" charset="0"/>
              </a:rPr>
              <a:t>Achint enjoyed the d</a:t>
            </a:r>
            <a:r>
              <a:rPr lang="en-GB" sz="2200" dirty="0" smtClean="0">
                <a:latin typeface="Comic Sans MS" panose="030F0702030302020204" pitchFamily="66" charset="0"/>
                <a:ea typeface="Times New Roman" panose="02020603050405020304" pitchFamily="18" charset="0"/>
              </a:rPr>
              <a:t>aylong celebrations which took place in his </a:t>
            </a:r>
            <a:r>
              <a:rPr lang="en-GB" sz="2200" dirty="0" err="1" smtClean="0">
                <a:latin typeface="Comic Sans MS" panose="030F0702030302020204" pitchFamily="66" charset="0"/>
                <a:ea typeface="Times New Roman" panose="02020603050405020304" pitchFamily="18" charset="0"/>
              </a:rPr>
              <a:t>Gurudwara</a:t>
            </a:r>
            <a:r>
              <a:rPr lang="en-GB" sz="2200" dirty="0" smtClean="0">
                <a:latin typeface="Comic Sans MS" panose="030F0702030302020204" pitchFamily="66" charset="0"/>
                <a:ea typeface="Times New Roman" panose="02020603050405020304" pitchFamily="18" charset="0"/>
              </a:rPr>
              <a:t>.   Although he knew that the nonstop </a:t>
            </a:r>
            <a:r>
              <a:rPr lang="en-GB" sz="2200" dirty="0">
                <a:latin typeface="Comic Sans MS" panose="030F0702030302020204" pitchFamily="66" charset="0"/>
                <a:ea typeface="Times New Roman" panose="02020603050405020304" pitchFamily="18" charset="0"/>
              </a:rPr>
              <a:t>reading of </a:t>
            </a:r>
            <a:r>
              <a:rPr lang="en-GB" sz="2200" dirty="0" smtClean="0">
                <a:latin typeface="Comic Sans MS" panose="030F0702030302020204" pitchFamily="66" charset="0"/>
                <a:ea typeface="Times New Roman" panose="02020603050405020304" pitchFamily="18" charset="0"/>
              </a:rPr>
              <a:t>the special book  called the Guru </a:t>
            </a:r>
            <a:r>
              <a:rPr lang="en-GB" sz="2200" dirty="0" err="1">
                <a:latin typeface="Comic Sans MS" panose="030F0702030302020204" pitchFamily="66" charset="0"/>
                <a:ea typeface="Times New Roman" panose="02020603050405020304" pitchFamily="18" charset="0"/>
              </a:rPr>
              <a:t>Granth</a:t>
            </a:r>
            <a:r>
              <a:rPr lang="en-GB" sz="2200" dirty="0">
                <a:latin typeface="Comic Sans MS" panose="030F0702030302020204" pitchFamily="66" charset="0"/>
                <a:ea typeface="Times New Roman" panose="02020603050405020304" pitchFamily="18" charset="0"/>
              </a:rPr>
              <a:t> Sahib </a:t>
            </a:r>
            <a:r>
              <a:rPr lang="en-GB" sz="2200" dirty="0" smtClean="0">
                <a:latin typeface="Comic Sans MS" panose="030F0702030302020204" pitchFamily="66" charset="0"/>
                <a:ea typeface="Times New Roman" panose="02020603050405020304" pitchFamily="18" charset="0"/>
              </a:rPr>
              <a:t>and </a:t>
            </a:r>
            <a:r>
              <a:rPr lang="en-GB" sz="2200" dirty="0" smtClean="0">
                <a:latin typeface="Comic Sans MS" panose="030F0702030302020204" pitchFamily="66" charset="0"/>
              </a:rPr>
              <a:t>the singing of the </a:t>
            </a:r>
            <a:r>
              <a:rPr lang="en-GB" sz="2200" dirty="0" err="1" smtClean="0">
                <a:latin typeface="Comic Sans MS" panose="030F0702030302020204" pitchFamily="66" charset="0"/>
              </a:rPr>
              <a:t>Gurbani</a:t>
            </a:r>
            <a:r>
              <a:rPr lang="en-GB" sz="2200" dirty="0" smtClean="0">
                <a:latin typeface="Comic Sans MS" panose="030F0702030302020204" pitchFamily="66" charset="0"/>
              </a:rPr>
              <a:t> </a:t>
            </a:r>
            <a:r>
              <a:rPr lang="en-GB" sz="2200" dirty="0" err="1">
                <a:latin typeface="Comic Sans MS" panose="030F0702030302020204" pitchFamily="66" charset="0"/>
              </a:rPr>
              <a:t>Kirtan</a:t>
            </a:r>
            <a:r>
              <a:rPr lang="en-GB" sz="2200" dirty="0">
                <a:latin typeface="Comic Sans MS" panose="030F0702030302020204" pitchFamily="66" charset="0"/>
              </a:rPr>
              <a:t> </a:t>
            </a:r>
            <a:r>
              <a:rPr lang="en-GB" sz="2200" dirty="0" smtClean="0">
                <a:latin typeface="Comic Sans MS" panose="030F0702030302020204" pitchFamily="66" charset="0"/>
              </a:rPr>
              <a:t>(hymns</a:t>
            </a:r>
            <a:r>
              <a:rPr lang="en-GB" sz="2200" dirty="0">
                <a:latin typeface="Comic Sans MS" panose="030F0702030302020204" pitchFamily="66" charset="0"/>
              </a:rPr>
              <a:t>) and prayers </a:t>
            </a:r>
            <a:r>
              <a:rPr lang="en-GB" sz="2200" dirty="0" smtClean="0">
                <a:latin typeface="Comic Sans MS" panose="030F0702030302020204" pitchFamily="66" charset="0"/>
              </a:rPr>
              <a:t>were</a:t>
            </a:r>
            <a:r>
              <a:rPr lang="en-GB" sz="2200" dirty="0" smtClean="0">
                <a:latin typeface="Comic Sans MS" panose="030F0702030302020204" pitchFamily="66" charset="0"/>
                <a:ea typeface="Times New Roman" panose="02020603050405020304" pitchFamily="18" charset="0"/>
              </a:rPr>
              <a:t> important parts of </a:t>
            </a:r>
            <a:r>
              <a:rPr lang="en-GB" sz="2200" dirty="0">
                <a:latin typeface="Comic Sans MS" panose="030F0702030302020204" pitchFamily="66" charset="0"/>
                <a:ea typeface="Times New Roman" panose="02020603050405020304" pitchFamily="18" charset="0"/>
              </a:rPr>
              <a:t>the </a:t>
            </a:r>
            <a:r>
              <a:rPr lang="en-GB" sz="2200" dirty="0" smtClean="0">
                <a:latin typeface="Comic Sans MS" panose="030F0702030302020204" pitchFamily="66" charset="0"/>
                <a:ea typeface="Times New Roman" panose="02020603050405020304" pitchFamily="18" charset="0"/>
              </a:rPr>
              <a:t>celebrations, it was the offerings of both money and </a:t>
            </a:r>
            <a:r>
              <a:rPr lang="en-GB" sz="2200" dirty="0">
                <a:latin typeface="Comic Sans MS" panose="030F0702030302020204" pitchFamily="66" charset="0"/>
                <a:ea typeface="Times New Roman" panose="02020603050405020304" pitchFamily="18" charset="0"/>
              </a:rPr>
              <a:t>gifts, </a:t>
            </a:r>
            <a:r>
              <a:rPr lang="en-GB" sz="2200" dirty="0" smtClean="0">
                <a:latin typeface="Comic Sans MS" panose="030F0702030302020204" pitchFamily="66" charset="0"/>
                <a:ea typeface="Times New Roman" panose="02020603050405020304" pitchFamily="18" charset="0"/>
              </a:rPr>
              <a:t>like flowers </a:t>
            </a:r>
            <a:r>
              <a:rPr lang="en-GB" sz="2200" dirty="0">
                <a:latin typeface="Comic Sans MS" panose="030F0702030302020204" pitchFamily="66" charset="0"/>
                <a:ea typeface="Times New Roman" panose="02020603050405020304" pitchFamily="18" charset="0"/>
              </a:rPr>
              <a:t>and </a:t>
            </a:r>
            <a:r>
              <a:rPr lang="en-GB" sz="2200" dirty="0" smtClean="0">
                <a:latin typeface="Comic Sans MS" panose="030F0702030302020204" pitchFamily="66" charset="0"/>
                <a:ea typeface="Times New Roman" panose="02020603050405020304" pitchFamily="18" charset="0"/>
              </a:rPr>
              <a:t>sweets, and the </a:t>
            </a:r>
            <a:r>
              <a:rPr lang="en-GB" sz="2200" dirty="0">
                <a:latin typeface="Comic Sans MS" panose="030F0702030302020204" pitchFamily="66" charset="0"/>
                <a:ea typeface="Times New Roman" panose="02020603050405020304" pitchFamily="18" charset="0"/>
              </a:rPr>
              <a:t>Nagar </a:t>
            </a:r>
            <a:r>
              <a:rPr lang="en-GB" sz="2200" dirty="0" err="1">
                <a:latin typeface="Comic Sans MS" panose="030F0702030302020204" pitchFamily="66" charset="0"/>
                <a:ea typeface="Times New Roman" panose="02020603050405020304" pitchFamily="18" charset="0"/>
              </a:rPr>
              <a:t>K</a:t>
            </a:r>
            <a:r>
              <a:rPr lang="en-GB" sz="2200" dirty="0" err="1" smtClean="0">
                <a:latin typeface="Comic Sans MS" panose="030F0702030302020204" pitchFamily="66" charset="0"/>
                <a:ea typeface="Times New Roman" panose="02020603050405020304" pitchFamily="18" charset="0"/>
              </a:rPr>
              <a:t>eertan</a:t>
            </a:r>
            <a:r>
              <a:rPr lang="en-GB" sz="2200" dirty="0" smtClean="0">
                <a:latin typeface="Comic Sans MS" panose="030F0702030302020204" pitchFamily="66" charset="0"/>
                <a:ea typeface="Times New Roman" panose="02020603050405020304" pitchFamily="18" charset="0"/>
              </a:rPr>
              <a:t> (street procession) which he had been more interested in seeing.</a:t>
            </a:r>
            <a:r>
              <a:rPr lang="en-GB" sz="2200" dirty="0">
                <a:latin typeface="Comic Sans MS" panose="030F0702030302020204" pitchFamily="66" charset="0"/>
              </a:rPr>
              <a:t> </a:t>
            </a:r>
            <a:r>
              <a:rPr lang="en-GB" sz="2200" dirty="0" smtClean="0">
                <a:latin typeface="Comic Sans MS" panose="030F0702030302020204" pitchFamily="66" charset="0"/>
              </a:rPr>
              <a:t>Achint’s </a:t>
            </a:r>
            <a:r>
              <a:rPr lang="en-GB" sz="2200" dirty="0" err="1" smtClean="0">
                <a:latin typeface="Comic Sans MS" panose="030F0702030302020204" pitchFamily="66" charset="0"/>
              </a:rPr>
              <a:t>Maa</a:t>
            </a:r>
            <a:r>
              <a:rPr lang="en-GB" sz="2200" dirty="0" smtClean="0">
                <a:latin typeface="Comic Sans MS" panose="030F0702030302020204" pitchFamily="66" charset="0"/>
              </a:rPr>
              <a:t> had told him they had these yummy sweets to remember how the Guru's </a:t>
            </a:r>
            <a:r>
              <a:rPr lang="en-GB" sz="2200" dirty="0">
                <a:latin typeface="Comic Sans MS" panose="030F0702030302020204" pitchFamily="66" charset="0"/>
              </a:rPr>
              <a:t>Mother was </a:t>
            </a:r>
            <a:r>
              <a:rPr lang="en-GB" sz="2200" dirty="0" smtClean="0">
                <a:latin typeface="Comic Sans MS" panose="030F0702030302020204" pitchFamily="66" charset="0"/>
              </a:rPr>
              <a:t>so happy when he was freed that she </a:t>
            </a:r>
            <a:r>
              <a:rPr lang="en-GB" sz="2200" dirty="0">
                <a:latin typeface="Comic Sans MS" panose="030F0702030302020204" pitchFamily="66" charset="0"/>
              </a:rPr>
              <a:t>ordered food and sweets and gave them to everyone.</a:t>
            </a:r>
            <a:endParaRPr lang="en-GB" sz="2200" dirty="0">
              <a:latin typeface="Comic Sans MS" panose="030F0702030302020204" pitchFamily="66" charset="0"/>
              <a:ea typeface="Times New Roman" panose="02020603050405020304" pitchFamily="18" charset="0"/>
            </a:endParaRPr>
          </a:p>
        </p:txBody>
      </p:sp>
      <p:sp>
        <p:nvSpPr>
          <p:cNvPr id="2" name="Rectangle 1"/>
          <p:cNvSpPr/>
          <p:nvPr/>
        </p:nvSpPr>
        <p:spPr>
          <a:xfrm>
            <a:off x="4976575" y="6519446"/>
            <a:ext cx="2286203" cy="338554"/>
          </a:xfrm>
          <a:prstGeom prst="rect">
            <a:avLst/>
          </a:prstGeom>
        </p:spPr>
        <p:txBody>
          <a:bodyPr wrap="none">
            <a:spAutoFit/>
          </a:bodyPr>
          <a:lstStyle/>
          <a:p>
            <a:r>
              <a:rPr lang="en-GB" sz="800" dirty="0">
                <a:hlinkClick r:id="rId2"/>
              </a:rPr>
              <a:t>https://</a:t>
            </a:r>
            <a:r>
              <a:rPr lang="en-GB" sz="800" dirty="0" smtClean="0">
                <a:hlinkClick r:id="rId2"/>
              </a:rPr>
              <a:t>www.youtube.com/watch?v=g2kAs6hgcjQ</a:t>
            </a:r>
            <a:endParaRPr lang="en-GB" sz="800" dirty="0" smtClean="0"/>
          </a:p>
          <a:p>
            <a:endParaRPr lang="en-GB" sz="800"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479" t="7910"/>
          <a:stretch/>
        </p:blipFill>
        <p:spPr>
          <a:xfrm>
            <a:off x="4022592" y="3828341"/>
            <a:ext cx="4358097" cy="288873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0735" y="4421773"/>
            <a:ext cx="1981200" cy="2266950"/>
          </a:xfrm>
          <a:prstGeom prst="rect">
            <a:avLst/>
          </a:prstGeom>
        </p:spPr>
      </p:pic>
      <p:sp>
        <p:nvSpPr>
          <p:cNvPr id="6" name="TextBox 5"/>
          <p:cNvSpPr txBox="1"/>
          <p:nvPr/>
        </p:nvSpPr>
        <p:spPr>
          <a:xfrm rot="1353365">
            <a:off x="3938065" y="3305381"/>
            <a:ext cx="4747233" cy="1200329"/>
          </a:xfrm>
          <a:prstGeom prst="rect">
            <a:avLst/>
          </a:prstGeom>
          <a:noFill/>
        </p:spPr>
        <p:txBody>
          <a:bodyPr wrap="square" rtlCol="0">
            <a:spAutoFit/>
          </a:bodyPr>
          <a:lstStyle/>
          <a:p>
            <a:r>
              <a:rPr lang="en-GB" sz="7200" dirty="0" smtClean="0">
                <a:solidFill>
                  <a:srgbClr val="7030A0"/>
                </a:solidFill>
                <a:latin typeface="Lucida Handwriting" panose="03010101010101010101" pitchFamily="66" charset="0"/>
              </a:rPr>
              <a:t>SAMPLE</a:t>
            </a:r>
            <a:endParaRPr lang="en-GB" sz="7200" dirty="0">
              <a:solidFill>
                <a:srgbClr val="7030A0"/>
              </a:solidFill>
              <a:latin typeface="Lucida Handwriting" panose="03010101010101010101" pitchFamily="66" charset="0"/>
            </a:endParaRPr>
          </a:p>
        </p:txBody>
      </p:sp>
    </p:spTree>
    <p:extLst>
      <p:ext uri="{BB962C8B-B14F-4D97-AF65-F5344CB8AC3E}">
        <p14:creationId xmlns:p14="http://schemas.microsoft.com/office/powerpoint/2010/main" val="14120649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1972" y="502276"/>
            <a:ext cx="11256135" cy="1754326"/>
          </a:xfrm>
          <a:prstGeom prst="rect">
            <a:avLst/>
          </a:prstGeom>
          <a:noFill/>
        </p:spPr>
        <p:txBody>
          <a:bodyPr wrap="square" rtlCol="0">
            <a:spAutoFit/>
          </a:bodyPr>
          <a:lstStyle/>
          <a:p>
            <a:pPr>
              <a:lnSpc>
                <a:spcPct val="150000"/>
              </a:lnSpc>
            </a:pPr>
            <a:r>
              <a:rPr lang="en-GB" sz="2400" dirty="0" smtClean="0">
                <a:latin typeface="Comic Sans MS" panose="030F0702030302020204" pitchFamily="66" charset="0"/>
              </a:rPr>
              <a:t>With a huge yawn, Achint slowly got into bed.  It had been the best Bandi </a:t>
            </a:r>
            <a:r>
              <a:rPr lang="en-GB" sz="2400" dirty="0" err="1" smtClean="0">
                <a:latin typeface="Comic Sans MS" panose="030F0702030302020204" pitchFamily="66" charset="0"/>
              </a:rPr>
              <a:t>Chorh</a:t>
            </a:r>
            <a:r>
              <a:rPr lang="en-GB" sz="2400" dirty="0" smtClean="0">
                <a:latin typeface="Comic Sans MS" panose="030F0702030302020204" pitchFamily="66" charset="0"/>
              </a:rPr>
              <a:t> </a:t>
            </a:r>
            <a:r>
              <a:rPr lang="en-GB" sz="2400" dirty="0" err="1" smtClean="0">
                <a:latin typeface="Comic Sans MS" panose="030F0702030302020204" pitchFamily="66" charset="0"/>
              </a:rPr>
              <a:t>Diwas</a:t>
            </a:r>
            <a:r>
              <a:rPr lang="en-GB" sz="2400" dirty="0" smtClean="0">
                <a:latin typeface="Comic Sans MS" panose="030F0702030302020204" pitchFamily="66" charset="0"/>
              </a:rPr>
              <a:t> and Diwali that he had ever had and he was looking forward to re-living it tonight in his dreams!</a:t>
            </a:r>
            <a:endParaRPr lang="en-GB" sz="2400" dirty="0">
              <a:latin typeface="Comic Sans MS" panose="030F0702030302020204" pitchFamily="66" charset="0"/>
            </a:endParaRPr>
          </a:p>
        </p:txBody>
      </p:sp>
      <p:sp>
        <p:nvSpPr>
          <p:cNvPr id="9" name="TextBox 8"/>
          <p:cNvSpPr txBox="1"/>
          <p:nvPr/>
        </p:nvSpPr>
        <p:spPr>
          <a:xfrm>
            <a:off x="4406107" y="4545185"/>
            <a:ext cx="425003" cy="707886"/>
          </a:xfrm>
          <a:prstGeom prst="rect">
            <a:avLst/>
          </a:prstGeom>
          <a:noFill/>
        </p:spPr>
        <p:txBody>
          <a:bodyPr wrap="square" rtlCol="0">
            <a:spAutoFit/>
          </a:bodyPr>
          <a:lstStyle/>
          <a:p>
            <a:r>
              <a:rPr lang="en-GB" sz="4000" dirty="0" smtClean="0">
                <a:latin typeface="Comic Sans MS" panose="030F0702030302020204" pitchFamily="66" charset="0"/>
              </a:rPr>
              <a:t>z</a:t>
            </a:r>
            <a:endParaRPr lang="en-GB" sz="4000" dirty="0">
              <a:latin typeface="Comic Sans MS" panose="030F0702030302020204" pitchFamily="66" charset="0"/>
            </a:endParaRPr>
          </a:p>
        </p:txBody>
      </p:sp>
      <p:sp>
        <p:nvSpPr>
          <p:cNvPr id="11" name="TextBox 10"/>
          <p:cNvSpPr txBox="1"/>
          <p:nvPr/>
        </p:nvSpPr>
        <p:spPr>
          <a:xfrm>
            <a:off x="4946253" y="5062632"/>
            <a:ext cx="425003" cy="369332"/>
          </a:xfrm>
          <a:prstGeom prst="rect">
            <a:avLst/>
          </a:prstGeom>
          <a:noFill/>
        </p:spPr>
        <p:txBody>
          <a:bodyPr wrap="square" rtlCol="0">
            <a:spAutoFit/>
          </a:bodyPr>
          <a:lstStyle/>
          <a:p>
            <a:r>
              <a:rPr lang="en-GB" dirty="0" smtClean="0">
                <a:latin typeface="Comic Sans MS" panose="030F0702030302020204" pitchFamily="66" charset="0"/>
              </a:rPr>
              <a:t>z</a:t>
            </a:r>
            <a:endParaRPr lang="en-GB" dirty="0">
              <a:latin typeface="Comic Sans MS" panose="030F0702030302020204" pitchFamily="66" charset="0"/>
            </a:endParaRPr>
          </a:p>
        </p:txBody>
      </p:sp>
      <p:sp>
        <p:nvSpPr>
          <p:cNvPr id="12" name="TextBox 11"/>
          <p:cNvSpPr txBox="1"/>
          <p:nvPr/>
        </p:nvSpPr>
        <p:spPr>
          <a:xfrm>
            <a:off x="3767070" y="4044884"/>
            <a:ext cx="425003" cy="923330"/>
          </a:xfrm>
          <a:prstGeom prst="rect">
            <a:avLst/>
          </a:prstGeom>
          <a:noFill/>
        </p:spPr>
        <p:txBody>
          <a:bodyPr wrap="square" rtlCol="0">
            <a:spAutoFit/>
          </a:bodyPr>
          <a:lstStyle/>
          <a:p>
            <a:r>
              <a:rPr lang="en-GB" sz="5400" dirty="0" smtClean="0">
                <a:latin typeface="Comic Sans MS" panose="030F0702030302020204" pitchFamily="66" charset="0"/>
              </a:rPr>
              <a:t>z</a:t>
            </a:r>
            <a:endParaRPr lang="en-GB" sz="5400" dirty="0">
              <a:latin typeface="Comic Sans MS" panose="030F0702030302020204" pitchFamily="66" charset="0"/>
            </a:endParaRPr>
          </a:p>
        </p:txBody>
      </p:sp>
      <p:sp>
        <p:nvSpPr>
          <p:cNvPr id="13" name="TextBox 12"/>
          <p:cNvSpPr txBox="1"/>
          <p:nvPr/>
        </p:nvSpPr>
        <p:spPr>
          <a:xfrm>
            <a:off x="2900812" y="3529522"/>
            <a:ext cx="425003" cy="1015663"/>
          </a:xfrm>
          <a:prstGeom prst="rect">
            <a:avLst/>
          </a:prstGeom>
          <a:noFill/>
        </p:spPr>
        <p:txBody>
          <a:bodyPr wrap="square" rtlCol="0">
            <a:spAutoFit/>
          </a:bodyPr>
          <a:lstStyle/>
          <a:p>
            <a:r>
              <a:rPr lang="en-GB" sz="6000" dirty="0" smtClean="0">
                <a:latin typeface="Comic Sans MS" panose="030F0702030302020204" pitchFamily="66" charset="0"/>
              </a:rPr>
              <a:t>z</a:t>
            </a:r>
            <a:endParaRPr lang="en-GB" sz="6000" dirty="0">
              <a:latin typeface="Comic Sans MS" panose="030F0702030302020204" pitchFamily="66" charset="0"/>
            </a:endParaRPr>
          </a:p>
        </p:txBody>
      </p:sp>
      <p:sp>
        <p:nvSpPr>
          <p:cNvPr id="14" name="TextBox 13"/>
          <p:cNvSpPr txBox="1"/>
          <p:nvPr/>
        </p:nvSpPr>
        <p:spPr>
          <a:xfrm>
            <a:off x="1989785" y="3019511"/>
            <a:ext cx="425003" cy="1200329"/>
          </a:xfrm>
          <a:prstGeom prst="rect">
            <a:avLst/>
          </a:prstGeom>
          <a:noFill/>
        </p:spPr>
        <p:txBody>
          <a:bodyPr wrap="square" rtlCol="0">
            <a:spAutoFit/>
          </a:bodyPr>
          <a:lstStyle/>
          <a:p>
            <a:r>
              <a:rPr lang="en-GB" sz="7200" dirty="0" smtClean="0">
                <a:latin typeface="Comic Sans MS" panose="030F0702030302020204" pitchFamily="66" charset="0"/>
              </a:rPr>
              <a:t>z</a:t>
            </a:r>
            <a:endParaRPr lang="en-GB" sz="7200" dirty="0">
              <a:latin typeface="Comic Sans MS" panose="030F0702030302020204" pitchFamily="66" charset="0"/>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7433" y="3876540"/>
            <a:ext cx="4669885" cy="2638485"/>
          </a:xfrm>
          <a:prstGeom prst="rect">
            <a:avLst/>
          </a:prstGeom>
        </p:spPr>
      </p:pic>
      <p:sp>
        <p:nvSpPr>
          <p:cNvPr id="7" name="Cloud Callout 6"/>
          <p:cNvSpPr/>
          <p:nvPr/>
        </p:nvSpPr>
        <p:spPr>
          <a:xfrm>
            <a:off x="1197735" y="2691685"/>
            <a:ext cx="5138671" cy="3490174"/>
          </a:xfrm>
          <a:prstGeom prst="cloudCallout">
            <a:avLst>
              <a:gd name="adj1" fmla="val 74405"/>
              <a:gd name="adj2" fmla="val 16006"/>
            </a:avLst>
          </a:prstGeom>
          <a:noFill/>
          <a:ln w="57150">
            <a:solidFill>
              <a:srgbClr val="FFFF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TextBox 9"/>
          <p:cNvSpPr txBox="1"/>
          <p:nvPr/>
        </p:nvSpPr>
        <p:spPr>
          <a:xfrm rot="1353365">
            <a:off x="3938065" y="3305381"/>
            <a:ext cx="4747233" cy="1200329"/>
          </a:xfrm>
          <a:prstGeom prst="rect">
            <a:avLst/>
          </a:prstGeom>
          <a:noFill/>
        </p:spPr>
        <p:txBody>
          <a:bodyPr wrap="square" rtlCol="0">
            <a:spAutoFit/>
          </a:bodyPr>
          <a:lstStyle/>
          <a:p>
            <a:r>
              <a:rPr lang="en-GB" sz="7200" dirty="0" smtClean="0">
                <a:solidFill>
                  <a:srgbClr val="7030A0"/>
                </a:solidFill>
                <a:latin typeface="Lucida Handwriting" panose="03010101010101010101" pitchFamily="66" charset="0"/>
              </a:rPr>
              <a:t>SAMPLE</a:t>
            </a:r>
            <a:endParaRPr lang="en-GB" sz="7200" dirty="0">
              <a:solidFill>
                <a:srgbClr val="7030A0"/>
              </a:solidFill>
              <a:latin typeface="Lucida Handwriting" panose="03010101010101010101" pitchFamily="66" charset="0"/>
            </a:endParaRPr>
          </a:p>
        </p:txBody>
      </p:sp>
    </p:spTree>
    <p:extLst>
      <p:ext uri="{BB962C8B-B14F-4D97-AF65-F5344CB8AC3E}">
        <p14:creationId xmlns:p14="http://schemas.microsoft.com/office/powerpoint/2010/main" val="2120941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TotalTime>
  <Words>655</Words>
  <Application>Microsoft Office PowerPoint</Application>
  <PresentationFormat>Widescreen</PresentationFormat>
  <Paragraphs>31</Paragraphs>
  <Slides>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Comic Sans MS</vt:lpstr>
      <vt:lpstr>Lucida Handwriting</vt:lpstr>
      <vt:lpstr>Times New Roman</vt:lpstr>
      <vt:lpstr>Office Theme</vt:lpstr>
      <vt:lpstr>Achint’s Diwali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Achint and Dalmeet’s Diwali</dc:title>
  <dc:creator>Vicki Croucher</dc:creator>
  <cp:lastModifiedBy>Vicki Croucher</cp:lastModifiedBy>
  <cp:revision>41</cp:revision>
  <dcterms:created xsi:type="dcterms:W3CDTF">2015-10-29T07:10:32Z</dcterms:created>
  <dcterms:modified xsi:type="dcterms:W3CDTF">2019-04-04T13:41:27Z</dcterms:modified>
</cp:coreProperties>
</file>